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1" r:id="rId3"/>
    <p:sldId id="257" r:id="rId4"/>
    <p:sldId id="363" r:id="rId5"/>
    <p:sldId id="382" r:id="rId6"/>
    <p:sldId id="381" r:id="rId7"/>
    <p:sldId id="380" r:id="rId8"/>
    <p:sldId id="383" r:id="rId9"/>
    <p:sldId id="385" r:id="rId10"/>
    <p:sldId id="398" r:id="rId11"/>
    <p:sldId id="399" r:id="rId12"/>
    <p:sldId id="384" r:id="rId13"/>
    <p:sldId id="386" r:id="rId14"/>
    <p:sldId id="387" r:id="rId15"/>
    <p:sldId id="388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400" r:id="rId24"/>
    <p:sldId id="401" r:id="rId25"/>
    <p:sldId id="34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89962" autoAdjust="0"/>
  </p:normalViewPr>
  <p:slideViewPr>
    <p:cSldViewPr snapToGrid="0">
      <p:cViewPr varScale="1">
        <p:scale>
          <a:sx n="60" d="100"/>
          <a:sy n="60" d="100"/>
        </p:scale>
        <p:origin x="7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27-06-2022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27-06-2022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9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27-06-2022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money.com/learning/blockchain-explained/the-difference-between-blockchain-and-bitcoin" TargetMode="External"/><Relationship Id="rId2" Type="http://schemas.openxmlformats.org/officeDocument/2006/relationships/hyperlink" Target="http://www.euromoney.com/learning/blockchain-explained/how-blockchain-data-is-stored-and-secur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lf-interest" TargetMode="External"/><Relationship Id="rId3" Type="http://schemas.openxmlformats.org/officeDocument/2006/relationships/hyperlink" Target="https://en.wikipedia.org/wiki/Distributed_computing" TargetMode="External"/><Relationship Id="rId7" Type="http://schemas.openxmlformats.org/officeDocument/2006/relationships/hyperlink" Target="https://en.wikipedia.org/wiki/Collective" TargetMode="External"/><Relationship Id="rId2" Type="http://schemas.openxmlformats.org/officeDocument/2006/relationships/hyperlink" Target="https://en.wikipedia.org/wiki/Decentralized_compu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ss_collaboration" TargetMode="External"/><Relationship Id="rId5" Type="http://schemas.openxmlformats.org/officeDocument/2006/relationships/hyperlink" Target="https://en.wikipedia.org/wiki/Authentication" TargetMode="External"/><Relationship Id="rId10" Type="http://schemas.openxmlformats.org/officeDocument/2006/relationships/hyperlink" Target="https://en.wikipedia.org/wiki/Workflow" TargetMode="External"/><Relationship Id="rId4" Type="http://schemas.openxmlformats.org/officeDocument/2006/relationships/hyperlink" Target="https://en.wikipedia.org/wiki/Peer-to-peer" TargetMode="External"/><Relationship Id="rId9" Type="http://schemas.openxmlformats.org/officeDocument/2006/relationships/hyperlink" Target="https://en.wikipedia.org/wiki/Robustness_(computer_science)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centralized_application" TargetMode="External"/><Relationship Id="rId3" Type="http://schemas.openxmlformats.org/officeDocument/2006/relationships/hyperlink" Target="https://en.wikipedia.org/wiki/Consensus_(computer_science)" TargetMode="External"/><Relationship Id="rId7" Type="http://schemas.openxmlformats.org/officeDocument/2006/relationships/hyperlink" Target="https://en.wikipedia.org/wiki/Smart_contract" TargetMode="External"/><Relationship Id="rId2" Type="http://schemas.openxmlformats.org/officeDocument/2006/relationships/hyperlink" Target="https://en.wikipedia.org/wiki/Network_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plication_layer" TargetMode="External"/><Relationship Id="rId5" Type="http://schemas.openxmlformats.org/officeDocument/2006/relationships/hyperlink" Target="https://en.wikipedia.org/wiki/Proof_of_stake" TargetMode="External"/><Relationship Id="rId4" Type="http://schemas.openxmlformats.org/officeDocument/2006/relationships/hyperlink" Target="https://en.wikipedia.org/wiki/Proof_of_wor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50+ Blockchain Real World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026" name="Picture 2" descr="50+ Examples of How Blockchains are Taking Over the World | by Essentia 1 |  Medium">
            <a:extLst>
              <a:ext uri="{FF2B5EF4-FFF2-40B4-BE49-F238E27FC236}">
                <a16:creationId xmlns:a16="http://schemas.microsoft.com/office/drawing/2014/main" id="{896EF214-1958-4878-AEB1-394555666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1690688"/>
            <a:ext cx="955659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08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50+ Blockchain Real World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https://medium.com/@essentia1/50-examples-of-how-blockchains-are-taking-over-the-world-4276bf488a4b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68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 Barter System – Problem (Finding exact match)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688B9-0DB7-4274-88A0-F7364966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2872409"/>
            <a:ext cx="8577974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0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 Gold coins – Problem (Carrying gold)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B0675-3418-4F6F-997C-AEC99440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8" y="2862470"/>
            <a:ext cx="8674866" cy="34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 Currency based on gold – Problem (Due to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worldwar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currency printing not linked with gold)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75B2B-37E7-4BAC-8C82-25874029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2" y="2951922"/>
            <a:ext cx="4691268" cy="3404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599EF-DA44-4D7D-89EF-D72F2E40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1922"/>
            <a:ext cx="5552662" cy="3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4. Currency based on USD – Problem (Fixed Rate)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46F2D-637B-4A82-A4E6-DC65A14A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24" y="2682525"/>
            <a:ext cx="931244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4. Fiat Money – Problem (Hyper inflation)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6E9A9-C6BF-426F-9C39-746A19E7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59" y="2652062"/>
            <a:ext cx="925148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6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5. Bitcoin with limited availability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A46EF-CDB5-4131-A0DA-DAE14EA4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52" y="2453925"/>
            <a:ext cx="7011008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Key Attributes of currency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Scarcity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Divisibility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Fungibility (exchange)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Transportability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Durability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Counterfeitability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99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Comparison of returns- compared to inflation of 5 to 6 %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F0EB7-1531-45FC-B4C4-0195DFFE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530626"/>
            <a:ext cx="5100865" cy="310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D9413-3038-4AAB-8C8F-F42AA1BD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74" y="1530625"/>
            <a:ext cx="5100865" cy="3101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2C8D0-4394-48A0-8AA8-99CD02D0E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8" y="4631635"/>
            <a:ext cx="10630821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Raghu Prasad – BE, MS</a:t>
            </a:r>
          </a:p>
          <a:p>
            <a:r>
              <a:rPr lang="en-IN" dirty="0"/>
              <a:t>Total of 27 years of experience</a:t>
            </a:r>
          </a:p>
          <a:p>
            <a:r>
              <a:rPr lang="en-IN" dirty="0"/>
              <a:t>7 years as a lecturer in an Engineering College</a:t>
            </a:r>
          </a:p>
          <a:p>
            <a:r>
              <a:rPr lang="en-IN" dirty="0"/>
              <a:t>20 Years into IT</a:t>
            </a:r>
          </a:p>
          <a:p>
            <a:r>
              <a:rPr lang="en-IN" dirty="0"/>
              <a:t>Worked with companies like </a:t>
            </a:r>
            <a:r>
              <a:rPr lang="en-IN" dirty="0" err="1"/>
              <a:t>CISCO,CSC,ICICI,First</a:t>
            </a:r>
            <a:r>
              <a:rPr lang="en-IN" dirty="0"/>
              <a:t> Apex – NTT Data</a:t>
            </a:r>
          </a:p>
          <a:p>
            <a:r>
              <a:rPr lang="en-IN" dirty="0"/>
              <a:t>Currently into Corporate training and consultancy</a:t>
            </a:r>
          </a:p>
          <a:p>
            <a:r>
              <a:rPr lang="en-IN" dirty="0"/>
              <a:t>Worked with corporates and public sector</a:t>
            </a:r>
          </a:p>
          <a:p>
            <a:r>
              <a:rPr lang="en-IN" dirty="0"/>
              <a:t>Service Offerings – In person/On-line/Corporate/Academic Institutes</a:t>
            </a:r>
          </a:p>
          <a:p>
            <a:r>
              <a:rPr lang="en-IN" dirty="0"/>
              <a:t>Consultancy – Consultant to vendor of Atal Tinkering Lab/ECIL-ECIT, </a:t>
            </a:r>
            <a:r>
              <a:rPr lang="en-IN" dirty="0" err="1"/>
              <a:t>Incarnus</a:t>
            </a:r>
            <a:r>
              <a:rPr lang="en-IN" dirty="0"/>
              <a:t> – Healthcare Service Provider, </a:t>
            </a:r>
            <a:r>
              <a:rPr lang="en-US" dirty="0"/>
              <a:t>Automation Spectrum Pty </a:t>
            </a:r>
            <a:r>
              <a:rPr lang="en-US" dirty="0" err="1"/>
              <a:t>Ltd,Australia</a:t>
            </a:r>
            <a:r>
              <a:rPr lang="en-US" dirty="0"/>
              <a:t>,</a:t>
            </a:r>
            <a:r>
              <a:rPr lang="en-IN" dirty="0"/>
              <a:t>Tech </a:t>
            </a:r>
            <a:r>
              <a:rPr lang="en-IN" dirty="0" err="1"/>
              <a:t>Varaha,Bengaluru</a:t>
            </a:r>
            <a:endParaRPr lang="en-IN" dirty="0"/>
          </a:p>
          <a:p>
            <a:r>
              <a:rPr lang="en-IN" dirty="0"/>
              <a:t>Technologies – </a:t>
            </a:r>
            <a:r>
              <a:rPr lang="en-IN" dirty="0" err="1"/>
              <a:t>Java,Python,Web</a:t>
            </a:r>
            <a:r>
              <a:rPr lang="en-IN" dirty="0"/>
              <a:t> </a:t>
            </a:r>
            <a:r>
              <a:rPr lang="en-IN" dirty="0" err="1"/>
              <a:t>technologies,Java</a:t>
            </a:r>
            <a:r>
              <a:rPr lang="en-IN" dirty="0"/>
              <a:t> Script technologies (MEAN stack),</a:t>
            </a:r>
            <a:r>
              <a:rPr lang="en-IN" dirty="0" err="1"/>
              <a:t>IOT,Test</a:t>
            </a:r>
            <a:r>
              <a:rPr lang="en-IN" dirty="0"/>
              <a:t> </a:t>
            </a:r>
            <a:r>
              <a:rPr lang="en-IN" dirty="0" err="1"/>
              <a:t>Automation,Machine</a:t>
            </a:r>
            <a:r>
              <a:rPr lang="en-IN" dirty="0"/>
              <a:t> </a:t>
            </a:r>
            <a:r>
              <a:rPr lang="en-IN" dirty="0" err="1"/>
              <a:t>Learning,Artificial</a:t>
            </a:r>
            <a:r>
              <a:rPr lang="en-IN" dirty="0"/>
              <a:t> </a:t>
            </a:r>
            <a:r>
              <a:rPr lang="en-IN" dirty="0" err="1"/>
              <a:t>Intelligence,Blockchain</a:t>
            </a:r>
            <a:r>
              <a:rPr lang="en-IN" dirty="0"/>
              <a:t> and ERP</a:t>
            </a:r>
          </a:p>
          <a:p>
            <a:r>
              <a:rPr lang="en-IN" dirty="0"/>
              <a:t>Corporate Customers – IQVIA,ITC </a:t>
            </a:r>
            <a:r>
              <a:rPr lang="en-IN" dirty="0" err="1"/>
              <a:t>Infotech,Philips,L</a:t>
            </a:r>
            <a:r>
              <a:rPr lang="en-IN" dirty="0"/>
              <a:t> &amp; </a:t>
            </a:r>
            <a:r>
              <a:rPr lang="en-IN" dirty="0" err="1"/>
              <a:t>T,NextGen,Incarnus,Aspire</a:t>
            </a:r>
            <a:r>
              <a:rPr lang="en-IN" dirty="0"/>
              <a:t> </a:t>
            </a:r>
            <a:r>
              <a:rPr lang="en-IN" dirty="0" err="1"/>
              <a:t>system,Netwoven,SkillUpRight</a:t>
            </a:r>
            <a:endParaRPr lang="en-IN" dirty="0"/>
          </a:p>
          <a:p>
            <a:r>
              <a:rPr lang="en-IN" dirty="0"/>
              <a:t>Academic Customers - BGS-</a:t>
            </a:r>
            <a:r>
              <a:rPr lang="en-IN" dirty="0" err="1"/>
              <a:t>IT,Sindhi</a:t>
            </a:r>
            <a:r>
              <a:rPr lang="en-IN" dirty="0"/>
              <a:t> </a:t>
            </a:r>
            <a:r>
              <a:rPr lang="en-IN" dirty="0" err="1"/>
              <a:t>College,Malnad</a:t>
            </a:r>
            <a:r>
              <a:rPr lang="en-IN" dirty="0"/>
              <a:t> </a:t>
            </a:r>
            <a:r>
              <a:rPr lang="en-IN" dirty="0" err="1"/>
              <a:t>Enginering</a:t>
            </a:r>
            <a:r>
              <a:rPr lang="en-IN" dirty="0"/>
              <a:t> </a:t>
            </a:r>
            <a:r>
              <a:rPr lang="en-IN" dirty="0" err="1"/>
              <a:t>College,S</a:t>
            </a:r>
            <a:r>
              <a:rPr lang="en-IN" dirty="0"/>
              <a:t> B College of Management, REVA </a:t>
            </a:r>
            <a:r>
              <a:rPr lang="en-IN" dirty="0" err="1"/>
              <a:t>University,Nagarjuna</a:t>
            </a:r>
            <a:r>
              <a:rPr lang="en-IN" dirty="0"/>
              <a:t> Engineering </a:t>
            </a:r>
            <a:r>
              <a:rPr lang="en-IN" dirty="0" err="1"/>
              <a:t>College,Dayanand</a:t>
            </a:r>
            <a:r>
              <a:rPr lang="en-IN" dirty="0"/>
              <a:t> Sagar </a:t>
            </a:r>
            <a:r>
              <a:rPr lang="en-IN" dirty="0" err="1"/>
              <a:t>University,Acharya</a:t>
            </a:r>
            <a:r>
              <a:rPr lang="en-IN" dirty="0"/>
              <a:t> Institute of </a:t>
            </a:r>
            <a:r>
              <a:rPr lang="en-IN" dirty="0" err="1"/>
              <a:t>Technology,NIE</a:t>
            </a:r>
            <a:r>
              <a:rPr lang="en-IN" dirty="0"/>
              <a:t> </a:t>
            </a:r>
            <a:r>
              <a:rPr lang="en-IN" dirty="0" err="1"/>
              <a:t>Mysore,NIT</a:t>
            </a:r>
            <a:r>
              <a:rPr lang="en-IN" dirty="0"/>
              <a:t>-Imphal, AMC College, </a:t>
            </a:r>
            <a:r>
              <a:rPr lang="en-IN" dirty="0" err="1"/>
              <a:t>Kristu</a:t>
            </a:r>
            <a:r>
              <a:rPr lang="en-IN" dirty="0"/>
              <a:t> Jayanti </a:t>
            </a:r>
            <a:r>
              <a:rPr lang="en-IN" dirty="0" err="1"/>
              <a:t>College,SIT</a:t>
            </a:r>
            <a:r>
              <a:rPr lang="en-IN" dirty="0"/>
              <a:t> </a:t>
            </a:r>
            <a:r>
              <a:rPr lang="en-IN" dirty="0" err="1"/>
              <a:t>Tumakuru,etc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Sample example of blockchain – kitty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C154-6168-41DA-8FA8-2FCC4FF2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" y="1554317"/>
            <a:ext cx="4999383" cy="2441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92665-FA12-4A78-A402-8ED9DD67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83" y="1460037"/>
            <a:ext cx="4976291" cy="2575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ED15BC-7CE0-401D-848A-FE31C2C7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" y="3995530"/>
            <a:ext cx="5068957" cy="2713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93A522-C3DF-4C30-A3CE-0827B56D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39" y="4008092"/>
            <a:ext cx="5783063" cy="27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Sample example of blockchain – kitty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20C8E-100E-4A7C-9654-D8ABB6A9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9" y="1646238"/>
            <a:ext cx="5533041" cy="2312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92DBA-CD76-4854-B050-6646A047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99" y="1646238"/>
            <a:ext cx="5218302" cy="2312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B101A-00A9-4958-9AD5-1CAC7AA4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29" y="4093572"/>
            <a:ext cx="5533041" cy="2752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A660D9-43A2-4971-9049-E1ED705C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99" y="4333461"/>
            <a:ext cx="5436962" cy="251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 elements of creating a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Peer-to-Peer Network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Consensus Algorithm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Punishment Reward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Market Adoption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https://coinmarketcap.com/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13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2050" name="Picture 2" descr="Symmetry | Free Full-Text | A Review of Blockchain Architecture and  Consensus Protocols: Use Cases, Challenges, and Solutions">
            <a:extLst>
              <a:ext uri="{FF2B5EF4-FFF2-40B4-BE49-F238E27FC236}">
                <a16:creationId xmlns:a16="http://schemas.microsoft.com/office/drawing/2014/main" id="{04BC4E02-A12C-4641-BB43-102A5FA3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317524"/>
            <a:ext cx="9758363" cy="48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0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3074" name="Picture 2" descr="Breaking down the blockchain architecture | Artificial Intelligence |">
            <a:extLst>
              <a:ext uri="{FF2B5EF4-FFF2-40B4-BE49-F238E27FC236}">
                <a16:creationId xmlns:a16="http://schemas.microsoft.com/office/drawing/2014/main" id="{E2DF0BEB-3817-45F9-A02D-6E6F0D0A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29" y="1662112"/>
            <a:ext cx="529467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1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Blockchain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Blockchain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Ecosystem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 is a system of recording information in a way that makes it difficult or impossible to change, hack, or cheat the system.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A blockchain is essentially a digital ledger of transactions that is duplicated and distributed across the entire network of computer systems on the blockchain. Each block in the chain contains a number of transactions, and every time a new transaction occurs on the blockchain, a record of that transaction is added to every participant’s ledger. The decentralized database managed by multiple participants is known as Distributed Ledger Technology (DLT). Blockchain is a type of DLT.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 is a type of DLT in which transactions are recorded with an immutable cryptographic signature called a </a:t>
            </a:r>
            <a:r>
              <a:rPr lang="en-US" b="0" i="0" u="none" strike="noStrike" dirty="0">
                <a:solidFill>
                  <a:srgbClr val="007AB6"/>
                </a:solidFill>
                <a:effectLst/>
                <a:latin typeface="Muli"/>
                <a:hlinkClick r:id="rId2"/>
              </a:rPr>
              <a:t>hash</a:t>
            </a:r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This means if one block in one chain was changed, it would be immediately apparent it had been tampered with. If hackers wanted to corrupt a blockchain system, they would have to change every block in the chain, across all of the distributed versions of the chain.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Blockchains such as </a:t>
            </a:r>
            <a:r>
              <a:rPr lang="en-US" b="0" i="0" u="none" strike="noStrike" dirty="0">
                <a:solidFill>
                  <a:srgbClr val="007AB6"/>
                </a:solidFill>
                <a:effectLst/>
                <a:latin typeface="Muli"/>
                <a:hlinkClick r:id="rId3"/>
              </a:rPr>
              <a:t>Bitcoin </a:t>
            </a:r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and Ethereum are constantly and continually growing as blocks are being added to the chain, which significantly adds to the security of the ledger.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1026" name="Picture 2" descr="The Properties of Distributed Ledger Technology (DLT) | Blockchain Explained | Euromoney Learning">
            <a:extLst>
              <a:ext uri="{FF2B5EF4-FFF2-40B4-BE49-F238E27FC236}">
                <a16:creationId xmlns:a16="http://schemas.microsoft.com/office/drawing/2014/main" id="{57828143-E1C0-4D99-94B6-AF96C0DB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36" y="1414463"/>
            <a:ext cx="996413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7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Wikipedia Definition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blockchain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Decentralized computing"/>
              </a:rPr>
              <a:t>decentralized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Distributed computing"/>
              </a:rPr>
              <a:t>distributed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oftentimes public, digital ledger consisting of records called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blocks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is used to record transactions across many computers so that any involved block cannot be altered retroactively, without the alteration of all subsequent blocks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allows the participants to verify and audit transactions independently and relatively inexpensively. 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blockchain database is managed autonomously using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eer-to-peer"/>
              </a:rPr>
              <a:t>peer-to-peer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network and a distributed timestamping server.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They are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Authentication"/>
              </a:rPr>
              <a:t>authenticated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ass collaboration"/>
              </a:rPr>
              <a:t>mass collaboration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powered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Collective"/>
              </a:rPr>
              <a:t>collective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elf-interest"/>
              </a:rPr>
              <a:t>self-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elf-interest"/>
              </a:rPr>
              <a:t>interests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.Such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design facilitates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Robustness (computer science)"/>
              </a:rPr>
              <a:t>robust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Workflow"/>
              </a:rPr>
              <a:t>workflow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where participants' uncertainty regarding data security is marginal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0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blockchain can be seen as consisting of several layers: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infrastructure (hardware)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Network layer"/>
              </a:rPr>
              <a:t>networking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(node discovery, information propagation and verification)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nsensus (computer science)"/>
              </a:rPr>
              <a:t>consensus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of of work"/>
              </a:rPr>
              <a:t>proof of work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of of stake"/>
              </a:rPr>
              <a:t>proof of stake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(blocks, transactions)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Application layer"/>
              </a:rPr>
              <a:t>application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mart contract"/>
              </a:rPr>
              <a:t>smart contracts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Decentralized application"/>
              </a:rPr>
              <a:t>decentralized applications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if applicable)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81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How transactions get into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2052" name="Picture 4" descr="How does a transaction get into the blockchain? | Blockchain Explained | Euromoney Learning">
            <a:extLst>
              <a:ext uri="{FF2B5EF4-FFF2-40B4-BE49-F238E27FC236}">
                <a16:creationId xmlns:a16="http://schemas.microsoft.com/office/drawing/2014/main" id="{6E175E63-67C0-4FBA-AEEC-E5667A16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3074" name="Picture 2" descr="Applications of Blockchain | 10 Most Popular Application of Blockchain">
            <a:extLst>
              <a:ext uri="{FF2B5EF4-FFF2-40B4-BE49-F238E27FC236}">
                <a16:creationId xmlns:a16="http://schemas.microsoft.com/office/drawing/2014/main" id="{86C8D66F-0B95-4DBE-BB4F-1CF75BD0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71" y="1825625"/>
            <a:ext cx="76104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6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10583</TotalTime>
  <Words>962</Words>
  <Application>Microsoft Office PowerPoint</Application>
  <PresentationFormat>Widescreen</PresentationFormat>
  <Paragraphs>181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Muli</vt:lpstr>
      <vt:lpstr>Office Theme</vt:lpstr>
      <vt:lpstr>Introduction to Blockchain</vt:lpstr>
      <vt:lpstr>Introduction</vt:lpstr>
      <vt:lpstr>Topics</vt:lpstr>
      <vt:lpstr>What is Blockchain ?</vt:lpstr>
      <vt:lpstr>What is Blockchain ?</vt:lpstr>
      <vt:lpstr>What is Blockchain ?</vt:lpstr>
      <vt:lpstr>What is Blockchain ?</vt:lpstr>
      <vt:lpstr>How transactions get into Blockchain ?</vt:lpstr>
      <vt:lpstr>Applications of blockchain</vt:lpstr>
      <vt:lpstr>50+ Blockchain Real World Use Cases</vt:lpstr>
      <vt:lpstr>50+ Blockchain Real World Use Cases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Comparison of returns- compared to inflation of 5 to 6 %</vt:lpstr>
      <vt:lpstr>Sample example of blockchain – kitty party</vt:lpstr>
      <vt:lpstr>Sample example of blockchain – kitty party</vt:lpstr>
      <vt:lpstr>5 elements of creating a blockchain</vt:lpstr>
      <vt:lpstr>Blockchain Architecture</vt:lpstr>
      <vt:lpstr>Blockchain Architecture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</cp:lastModifiedBy>
  <cp:revision>751</cp:revision>
  <dcterms:created xsi:type="dcterms:W3CDTF">2017-06-25T15:07:02Z</dcterms:created>
  <dcterms:modified xsi:type="dcterms:W3CDTF">2022-06-27T02:58:51Z</dcterms:modified>
</cp:coreProperties>
</file>